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7" r:id="rId6"/>
    <p:sldId id="259" r:id="rId7"/>
    <p:sldId id="264" r:id="rId8"/>
    <p:sldId id="268" r:id="rId9"/>
    <p:sldId id="261" r:id="rId10"/>
    <p:sldId id="262" r:id="rId11"/>
    <p:sldId id="270" r:id="rId12"/>
    <p:sldId id="271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60CB9-800C-4FA5-B694-91ED22703D15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A70AF-FE1F-4344-9BAC-0FEEB7919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4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C1AA2-87C2-42A3-97EF-55838E70B0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98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 smtClean="0"/>
              <a:t>Mamantov • Soar Workshop • June 7,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F14630-A67E-477E-84A5-03C90CB5B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51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14630-A67E-477E-84A5-03C90CB5B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8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14630-A67E-477E-84A5-03C90CB5B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7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err="1" smtClean="0"/>
              <a:t>Mamantov</a:t>
            </a:r>
            <a:r>
              <a:rPr lang="en-US" dirty="0" smtClean="0"/>
              <a:t> • Soar Workshop • June 7, 2017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0404763" y="6554697"/>
            <a:ext cx="102523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F14630-A67E-477E-84A5-03C90CB5BD95}" type="slidenum">
              <a:rPr lang="en-US" sz="1600" smtClean="0">
                <a:solidFill>
                  <a:schemeClr val="accent1"/>
                </a:solidFill>
              </a:rPr>
              <a:pPr/>
              <a:t>‹#›</a:t>
            </a:fld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96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14630-A67E-477E-84A5-03C90CB5B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1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 err="1" smtClean="0"/>
              <a:t>Mamantov</a:t>
            </a:r>
            <a:r>
              <a:rPr lang="en-US" dirty="0" smtClean="0"/>
              <a:t> • Soar Workshop • June 7, 2017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0404763" y="6554697"/>
            <a:ext cx="102523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F14630-A67E-477E-84A5-03C90CB5BD95}" type="slidenum">
              <a:rPr lang="en-US" sz="1600" smtClean="0">
                <a:solidFill>
                  <a:schemeClr val="accent1"/>
                </a:solidFill>
              </a:rPr>
              <a:pPr/>
              <a:t>‹#›</a:t>
            </a:fld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878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14630-A67E-477E-84A5-03C90CB5B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1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14630-A67E-477E-84A5-03C90CB5B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9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14630-A67E-477E-84A5-03C90CB5B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9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5F14630-A67E-477E-84A5-03C90CB5B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1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 smtClean="0"/>
              <a:t>Mamantov • Soar Workshop • June 7, 2017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F14630-A67E-477E-84A5-03C90CB5B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23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smtClean="0"/>
              <a:t>Mamantov • Soar Workshop • June 7,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5F14630-A67E-477E-84A5-03C90CB5B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6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ROSie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new robotic platform for the Rosie project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Lizzie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Mamantov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getting there…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 dirty="0"/>
          </a:p>
        </p:txBody>
      </p:sp>
      <p:pic>
        <p:nvPicPr>
          <p:cNvPr id="7" name="Rosie-SoarWorkshop-20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6475" y="1985058"/>
            <a:ext cx="7531894" cy="4236355"/>
          </a:xfrm>
        </p:spPr>
      </p:pic>
    </p:spTree>
    <p:extLst>
      <p:ext uri="{BB962C8B-B14F-4D97-AF65-F5344CB8AC3E}">
        <p14:creationId xmlns:p14="http://schemas.microsoft.com/office/powerpoint/2010/main" val="169979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Fetch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about ROS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ROSie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Future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Nuggets and coal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Mamantov</a:t>
            </a:r>
            <a:r>
              <a:rPr lang="en-US" dirty="0" smtClean="0"/>
              <a:t> • Soar Workshop • June 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reasoning problem space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MWRW • May 18, 2017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387863"/>
          </a:xfrm>
        </p:spPr>
        <p:txBody>
          <a:bodyPr>
            <a:normAutofit/>
          </a:bodyPr>
          <a:lstStyle/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US" dirty="0" smtClean="0"/>
              <a:t>valuate several motor options from </a:t>
            </a:r>
            <a:r>
              <a:rPr lang="en-US" b="1" dirty="0" smtClean="0"/>
              <a:t>toolbox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Access task knowledge about objects to make these decisions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Move </a:t>
            </a:r>
            <a:r>
              <a:rPr lang="en-US" dirty="0"/>
              <a:t>on to other options if one fails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ombine actions to solve one action request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 unrelated objects to solve request if needed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r="31000"/>
          <a:stretch/>
        </p:blipFill>
        <p:spPr>
          <a:xfrm>
            <a:off x="3784552" y="3990603"/>
            <a:ext cx="1388770" cy="2439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47" y="4628467"/>
            <a:ext cx="747121" cy="10424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079" y="4551823"/>
            <a:ext cx="679010" cy="114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accent1"/>
                </a:solidFill>
              </a:rPr>
              <a:t>?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3560" y="4142605"/>
            <a:ext cx="597529" cy="21354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</a:rPr>
              <a:t>?</a:t>
            </a:r>
          </a:p>
          <a:p>
            <a:r>
              <a:rPr lang="en-US" sz="4400" dirty="0" smtClean="0">
                <a:solidFill>
                  <a:schemeClr val="accent4"/>
                </a:solidFill>
              </a:rPr>
              <a:t>?</a:t>
            </a:r>
          </a:p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8531" y="4551822"/>
            <a:ext cx="272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Chips are crushable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7298000" y="4782655"/>
            <a:ext cx="750531" cy="151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92754" y="4782655"/>
            <a:ext cx="1177092" cy="888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97" y="4628467"/>
            <a:ext cx="1490374" cy="1490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926" y="1678693"/>
            <a:ext cx="3121152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Fetch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about ROS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ROSie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Future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Nuggets and coal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Mamantov</a:t>
            </a:r>
            <a:r>
              <a:rPr lang="en-US" dirty="0" smtClean="0"/>
              <a:t> • Soar Workshop • June 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Nuggets + coal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rgbClr val="339966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 smtClean="0"/>
              <a:t> Capable new platform</a:t>
            </a:r>
          </a:p>
          <a:p>
            <a:pPr>
              <a:buClr>
                <a:srgbClr val="339966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Existing Rosie tabletop pipeline replicated</a:t>
            </a:r>
          </a:p>
          <a:p>
            <a:pPr>
              <a:buClr>
                <a:srgbClr val="339966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Beginning testing on real </a:t>
            </a:r>
            <a:r>
              <a:rPr lang="en-US" dirty="0" smtClean="0"/>
              <a:t>robot</a:t>
            </a:r>
          </a:p>
          <a:p>
            <a:pPr>
              <a:buClr>
                <a:srgbClr val="339966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Sets up motor toolbox</a:t>
            </a:r>
            <a:endParaRPr lang="en-US" dirty="0" smtClean="0"/>
          </a:p>
          <a:p>
            <a:pPr>
              <a:buClr>
                <a:srgbClr val="339966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Using ROS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rgbClr val="CC3300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 smtClean="0"/>
              <a:t> Lots of new dependencies</a:t>
            </a:r>
          </a:p>
          <a:p>
            <a:pPr>
              <a:buClr>
                <a:srgbClr val="CC3300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Mobile tasks not added in </a:t>
            </a:r>
            <a:r>
              <a:rPr lang="en-US" dirty="0" smtClean="0"/>
              <a:t>yet</a:t>
            </a:r>
          </a:p>
          <a:p>
            <a:pPr>
              <a:buClr>
                <a:srgbClr val="CC3300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Motor toolbox needs to </a:t>
            </a:r>
            <a:r>
              <a:rPr lang="en-US" smtClean="0"/>
              <a:t>be implemented</a:t>
            </a:r>
            <a:endParaRPr lang="en-US" dirty="0" smtClean="0"/>
          </a:p>
          <a:p>
            <a:pPr>
              <a:buClr>
                <a:srgbClr val="CC3300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Using 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0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r="31000"/>
          <a:stretch/>
        </p:blipFill>
        <p:spPr>
          <a:xfrm>
            <a:off x="9405742" y="2319215"/>
            <a:ext cx="2284264" cy="401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face of Rosie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401" t="2415" r="28410" b="7281"/>
          <a:stretch/>
        </p:blipFill>
        <p:spPr>
          <a:xfrm>
            <a:off x="185736" y="2538972"/>
            <a:ext cx="4216051" cy="3385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251" y="5175988"/>
            <a:ext cx="4198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Learns novel games [Kirk and Laird, ACS 2016]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b="3544"/>
          <a:stretch/>
        </p:blipFill>
        <p:spPr>
          <a:xfrm>
            <a:off x="4495681" y="2524026"/>
            <a:ext cx="4840445" cy="35417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85250" y="2570532"/>
            <a:ext cx="4999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Learns fetching and delivery tasks [</a:t>
            </a:r>
            <a:r>
              <a:rPr lang="en-US" sz="2000" b="1" dirty="0" err="1" smtClean="0">
                <a:solidFill>
                  <a:schemeClr val="bg1"/>
                </a:solidFill>
              </a:rPr>
              <a:t>Mininger</a:t>
            </a:r>
            <a:r>
              <a:rPr lang="en-US" sz="2000" b="1" dirty="0" smtClean="0">
                <a:solidFill>
                  <a:schemeClr val="bg1"/>
                </a:solidFill>
              </a:rPr>
              <a:t> and Laird, ACS 2016]</a:t>
            </a:r>
          </a:p>
        </p:txBody>
      </p:sp>
    </p:spTree>
    <p:extLst>
      <p:ext uri="{BB962C8B-B14F-4D97-AF65-F5344CB8AC3E}">
        <p14:creationId xmlns:p14="http://schemas.microsoft.com/office/powerpoint/2010/main" val="57155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Fetch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 about ROS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ROSie</a:t>
            </a:r>
            <a:r>
              <a:rPr lang="en-US" dirty="0" smtClean="0"/>
              <a:t>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Future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Nuggets and coal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Mamantov</a:t>
            </a:r>
            <a:r>
              <a:rPr lang="en-US" dirty="0" smtClean="0"/>
              <a:t> • Soar Workshop • June 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9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Fetch?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r="31000"/>
          <a:stretch/>
        </p:blipFill>
        <p:spPr>
          <a:xfrm>
            <a:off x="4901479" y="2157731"/>
            <a:ext cx="2284264" cy="401248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893219" y="5064919"/>
            <a:ext cx="2008260" cy="514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893219" y="4264819"/>
            <a:ext cx="2150269" cy="1500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1106" y="4880253"/>
            <a:ext cx="114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4790" y="4227023"/>
            <a:ext cx="176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manipulator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383" y="2451063"/>
            <a:ext cx="3119871" cy="8572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6612299" y="2196379"/>
            <a:ext cx="1579200" cy="3071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31360" y="3912480"/>
            <a:ext cx="1733984" cy="78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84390" y="3727814"/>
            <a:ext cx="166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7 DOF arm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909739" y="5117067"/>
            <a:ext cx="1634188" cy="205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33642" y="5117067"/>
            <a:ext cx="301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SICK laser range finder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91499" y="2011713"/>
            <a:ext cx="355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Primesense</a:t>
            </a:r>
            <a:r>
              <a:rPr lang="en-US" sz="2400" dirty="0" smtClean="0"/>
              <a:t> RGB-D sensor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08" y="1825943"/>
            <a:ext cx="3536746" cy="22095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54312" y="2989654"/>
            <a:ext cx="1014412" cy="730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/>
                </a:solidFill>
              </a:rPr>
              <a:t>ROS</a:t>
            </a:r>
            <a:endParaRPr 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67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  <p:bldP spid="22" grpId="0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Fetch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All about ROS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ROSie</a:t>
            </a:r>
            <a:r>
              <a:rPr lang="en-US" dirty="0" smtClean="0"/>
              <a:t>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Future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Nuggets and coal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Mamantov</a:t>
            </a:r>
            <a:r>
              <a:rPr lang="en-US" dirty="0" smtClean="0"/>
              <a:t> • Soar Workshop • June 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Operating System (ROS)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960120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ROS… “is </a:t>
            </a:r>
            <a:r>
              <a:rPr lang="en-US" sz="2000" dirty="0">
                <a:solidFill>
                  <a:schemeClr val="accent1"/>
                </a:solidFill>
              </a:rPr>
              <a:t>a set of software libraries and tools that help you build robot applications. From drivers to state-of-the-art algorithms, and with powerful developer tools, ROS has what you need for your next robotics project. And it's all open source</a:t>
            </a:r>
            <a:r>
              <a:rPr lang="en-US" sz="2000" dirty="0" smtClean="0">
                <a:solidFill>
                  <a:schemeClr val="accent1"/>
                </a:solidFill>
              </a:rPr>
              <a:t>.”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4388" y="3138377"/>
            <a:ext cx="9658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Framework for running software “nodes” and pass messages between nodes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Publish/subscribe model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Also includes: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Tools to monitor node communications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Standard message types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Tools to build and manage packages in ROS ecosystem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Robot description language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37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pros + 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rgbClr val="339966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 smtClean="0"/>
              <a:t> Widely used</a:t>
            </a:r>
          </a:p>
          <a:p>
            <a:pPr>
              <a:buClr>
                <a:srgbClr val="339966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Makes lots of software available to us</a:t>
            </a:r>
          </a:p>
          <a:p>
            <a:pPr>
              <a:buClr>
                <a:srgbClr val="339966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Makes our software usable by others</a:t>
            </a:r>
          </a:p>
          <a:p>
            <a:pPr>
              <a:buClr>
                <a:srgbClr val="339966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General, fully-featured simulator</a:t>
            </a:r>
          </a:p>
          <a:p>
            <a:pPr>
              <a:buClr>
                <a:srgbClr val="339966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Built-in tools very useful</a:t>
            </a:r>
          </a:p>
          <a:p>
            <a:pPr>
              <a:buClr>
                <a:srgbClr val="339966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Works with Fetch (and other platforms)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rgbClr val="CC3300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 smtClean="0"/>
              <a:t> Does too much</a:t>
            </a:r>
          </a:p>
          <a:p>
            <a:pPr>
              <a:buClr>
                <a:srgbClr val="CC3300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Lots of dependencies</a:t>
            </a:r>
          </a:p>
          <a:p>
            <a:pPr>
              <a:buClr>
                <a:srgbClr val="CC3300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Only compatible with one version of Ubuntu</a:t>
            </a:r>
          </a:p>
          <a:p>
            <a:pPr>
              <a:buClr>
                <a:srgbClr val="CC3300"/>
              </a:buClr>
              <a:buSzPct val="90000"/>
              <a:buFont typeface="Calibri Light" panose="020F030202020403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Not always easy to work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Fetch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about ROS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ROSie</a:t>
            </a:r>
            <a:r>
              <a:rPr lang="en-US" b="1" dirty="0" smtClean="0"/>
              <a:t>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Future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Nuggets and coal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Mamantov</a:t>
            </a:r>
            <a:r>
              <a:rPr lang="en-US" dirty="0" smtClean="0"/>
              <a:t> • Soar Workshop • June 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Mamantov • Soar Workshop • June 7, 2017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044947" y="1724491"/>
            <a:ext cx="3121819" cy="1335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652165" y="1859904"/>
            <a:ext cx="1907382" cy="592931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Soar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5187572" y="3382689"/>
            <a:ext cx="2571750" cy="1092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304752" y="3382689"/>
            <a:ext cx="2571750" cy="1092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Rosie motion node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68" y="4928449"/>
            <a:ext cx="3119871" cy="85725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679800" y="4885160"/>
            <a:ext cx="1807368" cy="118974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MoveIt</a:t>
            </a:r>
            <a:r>
              <a:rPr lang="en-US" dirty="0" smtClean="0"/>
              <a:t>!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9" idx="0"/>
            <a:endCxn id="7" idx="2"/>
          </p:cNvCxnSpPr>
          <p:nvPr/>
        </p:nvCxnSpPr>
        <p:spPr>
          <a:xfrm flipV="1">
            <a:off x="6466304" y="4475682"/>
            <a:ext cx="7143" cy="452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  <a:endCxn id="5" idx="1"/>
          </p:cNvCxnSpPr>
          <p:nvPr/>
        </p:nvCxnSpPr>
        <p:spPr>
          <a:xfrm flipV="1">
            <a:off x="6473447" y="2392273"/>
            <a:ext cx="571500" cy="9904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0"/>
          </p:cNvCxnSpPr>
          <p:nvPr/>
        </p:nvCxnSpPr>
        <p:spPr>
          <a:xfrm>
            <a:off x="10166766" y="2392273"/>
            <a:ext cx="423861" cy="9904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10" idx="0"/>
          </p:cNvCxnSpPr>
          <p:nvPr/>
        </p:nvCxnSpPr>
        <p:spPr>
          <a:xfrm flipH="1">
            <a:off x="10583484" y="4475682"/>
            <a:ext cx="7143" cy="40947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rosiepicku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0110" y="1956437"/>
            <a:ext cx="4224337" cy="411846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8951119" y="2336006"/>
            <a:ext cx="164306" cy="2571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123667" y="2336006"/>
            <a:ext cx="126206" cy="257175"/>
          </a:xfrm>
          <a:prstGeom prst="straightConnector1">
            <a:avLst/>
          </a:prstGeom>
          <a:ln w="28575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47579" y="2586790"/>
            <a:ext cx="140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output-link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34284" y="2589352"/>
            <a:ext cx="140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input-link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object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6033" y="2117974"/>
            <a:ext cx="7611500" cy="37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2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277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Metropolit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290</TotalTime>
  <Words>505</Words>
  <Application>Microsoft Office PowerPoint</Application>
  <PresentationFormat>Widescreen</PresentationFormat>
  <Paragraphs>106</Paragraphs>
  <Slides>14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Metropolitan</vt:lpstr>
      <vt:lpstr>ROSie</vt:lpstr>
      <vt:lpstr>The new face of Rosie</vt:lpstr>
      <vt:lpstr>Roadmap</vt:lpstr>
      <vt:lpstr>Why Fetch?</vt:lpstr>
      <vt:lpstr>Roadmap</vt:lpstr>
      <vt:lpstr>Robot Operating System (ROS)</vt:lpstr>
      <vt:lpstr>ROS pros + cons</vt:lpstr>
      <vt:lpstr>Roadmap</vt:lpstr>
      <vt:lpstr>System overview</vt:lpstr>
      <vt:lpstr>We’re getting there…</vt:lpstr>
      <vt:lpstr>Roadmap</vt:lpstr>
      <vt:lpstr>Motor reasoning problem space</vt:lpstr>
      <vt:lpstr>Roadmap</vt:lpstr>
      <vt:lpstr>Nuggets + coal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ROSie</dc:title>
  <dc:creator>ecat</dc:creator>
  <cp:lastModifiedBy>ecat</cp:lastModifiedBy>
  <cp:revision>31</cp:revision>
  <dcterms:created xsi:type="dcterms:W3CDTF">2017-06-02T05:49:19Z</dcterms:created>
  <dcterms:modified xsi:type="dcterms:W3CDTF">2017-06-07T14:59:23Z</dcterms:modified>
</cp:coreProperties>
</file>